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66" r:id="rId2"/>
    <p:sldId id="265" r:id="rId3"/>
    <p:sldId id="267" r:id="rId4"/>
    <p:sldId id="268" r:id="rId5"/>
    <p:sldId id="281" r:id="rId6"/>
    <p:sldId id="282" r:id="rId7"/>
    <p:sldId id="271" r:id="rId8"/>
    <p:sldId id="272" r:id="rId9"/>
    <p:sldId id="283" r:id="rId10"/>
    <p:sldId id="274" r:id="rId11"/>
    <p:sldId id="275" r:id="rId12"/>
    <p:sldId id="276" r:id="rId13"/>
    <p:sldId id="277" r:id="rId14"/>
    <p:sldId id="278" r:id="rId15"/>
    <p:sldId id="279" r:id="rId16"/>
    <p:sldId id="284" r:id="rId17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D7D"/>
    <a:srgbClr val="551256"/>
    <a:srgbClr val="781D7E"/>
    <a:srgbClr val="781D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30" autoAdjust="0"/>
  </p:normalViewPr>
  <p:slideViewPr>
    <p:cSldViewPr snapToGrid="0" snapToObjects="1"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A96B-1A40-4E8B-9E3D-D03F854B843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0C847640-D9E7-479E-AE0B-5D70DD045320}">
      <dgm:prSet phldrT="[Text]"/>
      <dgm:spPr>
        <a:solidFill>
          <a:srgbClr val="781D7D"/>
        </a:solidFill>
        <a:ln>
          <a:noFill/>
        </a:ln>
      </dgm:spPr>
      <dgm:t>
        <a:bodyPr/>
        <a:lstStyle/>
        <a:p>
          <a:r>
            <a:rPr lang="en-IE" b="1" dirty="0" smtClean="0">
              <a:solidFill>
                <a:schemeClr val="bg1"/>
              </a:solidFill>
            </a:rPr>
            <a:t>Ireland</a:t>
          </a:r>
          <a:endParaRPr lang="en-IE" b="1" dirty="0">
            <a:solidFill>
              <a:schemeClr val="bg1"/>
            </a:solidFill>
          </a:endParaRPr>
        </a:p>
      </dgm:t>
    </dgm:pt>
    <dgm:pt modelId="{A5E2FD59-8445-47B2-820F-70B726B8003D}" type="parTrans" cxnId="{BAD9BD9F-9F2C-42D7-BBC6-E0CB2691C71C}">
      <dgm:prSet/>
      <dgm:spPr/>
      <dgm:t>
        <a:bodyPr/>
        <a:lstStyle/>
        <a:p>
          <a:endParaRPr lang="en-IE"/>
        </a:p>
      </dgm:t>
    </dgm:pt>
    <dgm:pt modelId="{DF8008EA-2E8A-408B-AA9A-B3138576A9B9}" type="sibTrans" cxnId="{BAD9BD9F-9F2C-42D7-BBC6-E0CB2691C71C}">
      <dgm:prSet/>
      <dgm:spPr/>
      <dgm:t>
        <a:bodyPr/>
        <a:lstStyle/>
        <a:p>
          <a:endParaRPr lang="en-IE"/>
        </a:p>
      </dgm:t>
    </dgm:pt>
    <dgm:pt modelId="{CEF0F46B-0DB6-4197-993D-44CFEEAAC561}">
      <dgm:prSet phldrT="[Text]"/>
      <dgm:spPr>
        <a:ln>
          <a:solidFill>
            <a:srgbClr val="781D7D"/>
          </a:solidFill>
        </a:ln>
      </dgm:spPr>
      <dgm:t>
        <a:bodyPr/>
        <a:lstStyle/>
        <a:p>
          <a:r>
            <a:rPr lang="en-IE" b="1" dirty="0" smtClean="0">
              <a:solidFill>
                <a:srgbClr val="781D7D"/>
              </a:solidFill>
            </a:rPr>
            <a:t>Northern Ireland</a:t>
          </a:r>
          <a:endParaRPr lang="en-IE" b="1" dirty="0">
            <a:solidFill>
              <a:srgbClr val="781D7D"/>
            </a:solidFill>
          </a:endParaRPr>
        </a:p>
      </dgm:t>
    </dgm:pt>
    <dgm:pt modelId="{34110BAC-255E-4933-9B45-89B52BC48B5C}" type="parTrans" cxnId="{7A5A0693-F915-403C-AA28-BACCEB3260DE}">
      <dgm:prSet/>
      <dgm:spPr>
        <a:ln>
          <a:solidFill>
            <a:srgbClr val="781D7D"/>
          </a:solidFill>
        </a:ln>
      </dgm:spPr>
      <dgm:t>
        <a:bodyPr/>
        <a:lstStyle/>
        <a:p>
          <a:endParaRPr lang="en-IE"/>
        </a:p>
      </dgm:t>
    </dgm:pt>
    <dgm:pt modelId="{CFA037B5-634D-42AD-AB2F-16B9430B4195}" type="sibTrans" cxnId="{7A5A0693-F915-403C-AA28-BACCEB3260DE}">
      <dgm:prSet/>
      <dgm:spPr/>
      <dgm:t>
        <a:bodyPr/>
        <a:lstStyle/>
        <a:p>
          <a:endParaRPr lang="en-IE"/>
        </a:p>
      </dgm:t>
    </dgm:pt>
    <dgm:pt modelId="{26875123-80D3-41E8-91E0-1A5F4164F88A}">
      <dgm:prSet phldrT="[Text]"/>
      <dgm:spPr>
        <a:ln>
          <a:solidFill>
            <a:srgbClr val="781D7D"/>
          </a:solidFill>
        </a:ln>
      </dgm:spPr>
      <dgm:t>
        <a:bodyPr/>
        <a:lstStyle/>
        <a:p>
          <a:r>
            <a:rPr lang="en-IE" b="1" dirty="0" smtClean="0">
              <a:solidFill>
                <a:srgbClr val="781D7D"/>
              </a:solidFill>
            </a:rPr>
            <a:t>Other EU Member States</a:t>
          </a:r>
          <a:endParaRPr lang="en-IE" b="1" dirty="0">
            <a:solidFill>
              <a:srgbClr val="781D7D"/>
            </a:solidFill>
          </a:endParaRPr>
        </a:p>
      </dgm:t>
    </dgm:pt>
    <dgm:pt modelId="{C484CEA1-8D55-442F-BB3A-C4B14AD1C5D1}" type="parTrans" cxnId="{8F8E0635-39C8-4DD2-8E4A-04E5EE18B594}">
      <dgm:prSet/>
      <dgm:spPr>
        <a:ln>
          <a:solidFill>
            <a:srgbClr val="781D7D"/>
          </a:solidFill>
        </a:ln>
      </dgm:spPr>
      <dgm:t>
        <a:bodyPr/>
        <a:lstStyle/>
        <a:p>
          <a:endParaRPr lang="en-IE"/>
        </a:p>
      </dgm:t>
    </dgm:pt>
    <dgm:pt modelId="{69B23140-596B-4559-A20F-093840A49B07}" type="sibTrans" cxnId="{8F8E0635-39C8-4DD2-8E4A-04E5EE18B594}">
      <dgm:prSet/>
      <dgm:spPr/>
      <dgm:t>
        <a:bodyPr/>
        <a:lstStyle/>
        <a:p>
          <a:endParaRPr lang="en-IE"/>
        </a:p>
      </dgm:t>
    </dgm:pt>
    <dgm:pt modelId="{95F1F6BE-00B5-40E9-851D-76D6C7C7E800}">
      <dgm:prSet phldrT="[Text]"/>
      <dgm:spPr>
        <a:ln>
          <a:solidFill>
            <a:srgbClr val="781D7D"/>
          </a:solidFill>
        </a:ln>
      </dgm:spPr>
      <dgm:t>
        <a:bodyPr/>
        <a:lstStyle/>
        <a:p>
          <a:r>
            <a:rPr lang="en-IE" b="1" dirty="0" smtClean="0">
              <a:solidFill>
                <a:srgbClr val="781D7D"/>
              </a:solidFill>
            </a:rPr>
            <a:t>EU Institutions</a:t>
          </a:r>
          <a:endParaRPr lang="en-IE" b="1" dirty="0">
            <a:solidFill>
              <a:srgbClr val="781D7D"/>
            </a:solidFill>
          </a:endParaRPr>
        </a:p>
      </dgm:t>
    </dgm:pt>
    <dgm:pt modelId="{CB640FD3-2C5C-4D68-BF53-13329D923EA7}" type="parTrans" cxnId="{E527684B-1AF2-49F4-9249-D1898B2E91EE}">
      <dgm:prSet/>
      <dgm:spPr>
        <a:ln>
          <a:solidFill>
            <a:srgbClr val="781D7D"/>
          </a:solidFill>
        </a:ln>
      </dgm:spPr>
      <dgm:t>
        <a:bodyPr/>
        <a:lstStyle/>
        <a:p>
          <a:endParaRPr lang="en-IE"/>
        </a:p>
      </dgm:t>
    </dgm:pt>
    <dgm:pt modelId="{4899AA3E-37B8-4DF3-96E3-6F0E08A2843C}" type="sibTrans" cxnId="{E527684B-1AF2-49F4-9249-D1898B2E91EE}">
      <dgm:prSet/>
      <dgm:spPr/>
      <dgm:t>
        <a:bodyPr/>
        <a:lstStyle/>
        <a:p>
          <a:endParaRPr lang="en-IE"/>
        </a:p>
      </dgm:t>
    </dgm:pt>
    <dgm:pt modelId="{6F82D05E-40F0-480D-AFDB-F9ED98500194}">
      <dgm:prSet phldrT="[Text]"/>
      <dgm:spPr>
        <a:ln>
          <a:solidFill>
            <a:srgbClr val="781D7D"/>
          </a:solidFill>
        </a:ln>
      </dgm:spPr>
      <dgm:t>
        <a:bodyPr/>
        <a:lstStyle/>
        <a:p>
          <a:r>
            <a:rPr lang="en-IE" b="1" dirty="0" smtClean="0">
              <a:solidFill>
                <a:srgbClr val="781D7D"/>
              </a:solidFill>
            </a:rPr>
            <a:t>Britain</a:t>
          </a:r>
          <a:endParaRPr lang="en-IE" b="1" dirty="0">
            <a:solidFill>
              <a:srgbClr val="781D7D"/>
            </a:solidFill>
          </a:endParaRPr>
        </a:p>
      </dgm:t>
    </dgm:pt>
    <dgm:pt modelId="{D5AEB661-8416-4EF9-98AC-54A077929275}" type="parTrans" cxnId="{C9168C1D-43D3-46D3-BD6E-C64FE7C5C411}">
      <dgm:prSet/>
      <dgm:spPr>
        <a:ln>
          <a:solidFill>
            <a:srgbClr val="781D7D"/>
          </a:solidFill>
        </a:ln>
      </dgm:spPr>
      <dgm:t>
        <a:bodyPr/>
        <a:lstStyle/>
        <a:p>
          <a:endParaRPr lang="en-IE"/>
        </a:p>
      </dgm:t>
    </dgm:pt>
    <dgm:pt modelId="{470F812F-37DF-4B7D-B56E-E9F2DEFB10DC}" type="sibTrans" cxnId="{C9168C1D-43D3-46D3-BD6E-C64FE7C5C411}">
      <dgm:prSet/>
      <dgm:spPr/>
      <dgm:t>
        <a:bodyPr/>
        <a:lstStyle/>
        <a:p>
          <a:endParaRPr lang="en-IE"/>
        </a:p>
      </dgm:t>
    </dgm:pt>
    <dgm:pt modelId="{058D245B-6436-4F82-BB53-EB48FE7AE6DD}" type="pres">
      <dgm:prSet presAssocID="{B1C1A96B-1A40-4E8B-9E3D-D03F854B84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4274BE1-F8A4-4400-9778-7013BC0E0E5C}" type="pres">
      <dgm:prSet presAssocID="{0C847640-D9E7-479E-AE0B-5D70DD045320}" presName="centerShape" presStyleLbl="node0" presStyleIdx="0" presStyleCnt="1"/>
      <dgm:spPr/>
      <dgm:t>
        <a:bodyPr/>
        <a:lstStyle/>
        <a:p>
          <a:endParaRPr lang="en-IE"/>
        </a:p>
      </dgm:t>
    </dgm:pt>
    <dgm:pt modelId="{E60D1365-D1A0-489C-8684-741F2EF39A96}" type="pres">
      <dgm:prSet presAssocID="{34110BAC-255E-4933-9B45-89B52BC48B5C}" presName="Name9" presStyleLbl="parChTrans1D2" presStyleIdx="0" presStyleCnt="4"/>
      <dgm:spPr/>
      <dgm:t>
        <a:bodyPr/>
        <a:lstStyle/>
        <a:p>
          <a:endParaRPr lang="en-IE"/>
        </a:p>
      </dgm:t>
    </dgm:pt>
    <dgm:pt modelId="{CBC59605-9398-477F-B820-FC3B03FC6249}" type="pres">
      <dgm:prSet presAssocID="{34110BAC-255E-4933-9B45-89B52BC48B5C}" presName="connTx" presStyleLbl="parChTrans1D2" presStyleIdx="0" presStyleCnt="4"/>
      <dgm:spPr/>
      <dgm:t>
        <a:bodyPr/>
        <a:lstStyle/>
        <a:p>
          <a:endParaRPr lang="en-IE"/>
        </a:p>
      </dgm:t>
    </dgm:pt>
    <dgm:pt modelId="{2EABEED9-DB8E-48B7-8B0E-306A770245BE}" type="pres">
      <dgm:prSet presAssocID="{CEF0F46B-0DB6-4197-993D-44CFEEAAC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4A95A0E-5BED-4C6B-A8EB-160EC3636051}" type="pres">
      <dgm:prSet presAssocID="{C484CEA1-8D55-442F-BB3A-C4B14AD1C5D1}" presName="Name9" presStyleLbl="parChTrans1D2" presStyleIdx="1" presStyleCnt="4"/>
      <dgm:spPr/>
      <dgm:t>
        <a:bodyPr/>
        <a:lstStyle/>
        <a:p>
          <a:endParaRPr lang="en-IE"/>
        </a:p>
      </dgm:t>
    </dgm:pt>
    <dgm:pt modelId="{AA74C6AA-17F1-43BA-9C1F-69205B22DB3C}" type="pres">
      <dgm:prSet presAssocID="{C484CEA1-8D55-442F-BB3A-C4B14AD1C5D1}" presName="connTx" presStyleLbl="parChTrans1D2" presStyleIdx="1" presStyleCnt="4"/>
      <dgm:spPr/>
      <dgm:t>
        <a:bodyPr/>
        <a:lstStyle/>
        <a:p>
          <a:endParaRPr lang="en-IE"/>
        </a:p>
      </dgm:t>
    </dgm:pt>
    <dgm:pt modelId="{E46163C1-A597-47ED-8793-CE04C030ADD5}" type="pres">
      <dgm:prSet presAssocID="{26875123-80D3-41E8-91E0-1A5F4164F8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3FDD32-594E-40D4-8C9D-5A298D1727CB}" type="pres">
      <dgm:prSet presAssocID="{CB640FD3-2C5C-4D68-BF53-13329D923EA7}" presName="Name9" presStyleLbl="parChTrans1D2" presStyleIdx="2" presStyleCnt="4"/>
      <dgm:spPr/>
      <dgm:t>
        <a:bodyPr/>
        <a:lstStyle/>
        <a:p>
          <a:endParaRPr lang="en-IE"/>
        </a:p>
      </dgm:t>
    </dgm:pt>
    <dgm:pt modelId="{FF1AE803-125F-40ED-90AA-4933F7DC8214}" type="pres">
      <dgm:prSet presAssocID="{CB640FD3-2C5C-4D68-BF53-13329D923EA7}" presName="connTx" presStyleLbl="parChTrans1D2" presStyleIdx="2" presStyleCnt="4"/>
      <dgm:spPr/>
      <dgm:t>
        <a:bodyPr/>
        <a:lstStyle/>
        <a:p>
          <a:endParaRPr lang="en-IE"/>
        </a:p>
      </dgm:t>
    </dgm:pt>
    <dgm:pt modelId="{368C889E-28AE-479D-B01D-DAFE4763CF34}" type="pres">
      <dgm:prSet presAssocID="{95F1F6BE-00B5-40E9-851D-76D6C7C7E8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5E0D76-9E95-42F2-8596-E01440B697A1}" type="pres">
      <dgm:prSet presAssocID="{D5AEB661-8416-4EF9-98AC-54A077929275}" presName="Name9" presStyleLbl="parChTrans1D2" presStyleIdx="3" presStyleCnt="4"/>
      <dgm:spPr/>
      <dgm:t>
        <a:bodyPr/>
        <a:lstStyle/>
        <a:p>
          <a:endParaRPr lang="en-IE"/>
        </a:p>
      </dgm:t>
    </dgm:pt>
    <dgm:pt modelId="{6AC7CE3A-2956-4930-9996-0E179E74FD9E}" type="pres">
      <dgm:prSet presAssocID="{D5AEB661-8416-4EF9-98AC-54A077929275}" presName="connTx" presStyleLbl="parChTrans1D2" presStyleIdx="3" presStyleCnt="4"/>
      <dgm:spPr/>
      <dgm:t>
        <a:bodyPr/>
        <a:lstStyle/>
        <a:p>
          <a:endParaRPr lang="en-IE"/>
        </a:p>
      </dgm:t>
    </dgm:pt>
    <dgm:pt modelId="{386B0867-72D3-47D6-A12A-14C0D6D3F193}" type="pres">
      <dgm:prSet presAssocID="{6F82D05E-40F0-480D-AFDB-F9ED985001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81C5E12-E6B3-FE43-A3FB-5166AF63C278}" type="presOf" srcId="{34110BAC-255E-4933-9B45-89B52BC48B5C}" destId="{E60D1365-D1A0-489C-8684-741F2EF39A96}" srcOrd="0" destOrd="0" presId="urn:microsoft.com/office/officeart/2005/8/layout/radial1"/>
    <dgm:cxn modelId="{73828999-6190-5444-AF83-2E09AAC6AE16}" type="presOf" srcId="{D5AEB661-8416-4EF9-98AC-54A077929275}" destId="{6AC7CE3A-2956-4930-9996-0E179E74FD9E}" srcOrd="1" destOrd="0" presId="urn:microsoft.com/office/officeart/2005/8/layout/radial1"/>
    <dgm:cxn modelId="{E2DFB523-FB70-584A-ADFB-E9F39B2592D0}" type="presOf" srcId="{34110BAC-255E-4933-9B45-89B52BC48B5C}" destId="{CBC59605-9398-477F-B820-FC3B03FC6249}" srcOrd="1" destOrd="0" presId="urn:microsoft.com/office/officeart/2005/8/layout/radial1"/>
    <dgm:cxn modelId="{7A5A0693-F915-403C-AA28-BACCEB3260DE}" srcId="{0C847640-D9E7-479E-AE0B-5D70DD045320}" destId="{CEF0F46B-0DB6-4197-993D-44CFEEAAC561}" srcOrd="0" destOrd="0" parTransId="{34110BAC-255E-4933-9B45-89B52BC48B5C}" sibTransId="{CFA037B5-634D-42AD-AB2F-16B9430B4195}"/>
    <dgm:cxn modelId="{0B6CEC7A-7D27-1E45-9334-DAD062E075DF}" type="presOf" srcId="{D5AEB661-8416-4EF9-98AC-54A077929275}" destId="{B55E0D76-9E95-42F2-8596-E01440B697A1}" srcOrd="0" destOrd="0" presId="urn:microsoft.com/office/officeart/2005/8/layout/radial1"/>
    <dgm:cxn modelId="{9A852DF0-EFA4-2840-99D0-7996CEA2960A}" type="presOf" srcId="{B1C1A96B-1A40-4E8B-9E3D-D03F854B843C}" destId="{058D245B-6436-4F82-BB53-EB48FE7AE6DD}" srcOrd="0" destOrd="0" presId="urn:microsoft.com/office/officeart/2005/8/layout/radial1"/>
    <dgm:cxn modelId="{7902BAF3-FCD0-3243-AA4B-958E650E44FD}" type="presOf" srcId="{CB640FD3-2C5C-4D68-BF53-13329D923EA7}" destId="{FF1AE803-125F-40ED-90AA-4933F7DC8214}" srcOrd="1" destOrd="0" presId="urn:microsoft.com/office/officeart/2005/8/layout/radial1"/>
    <dgm:cxn modelId="{0F2907CE-BE72-6E40-AA2F-E0E5ED976F13}" type="presOf" srcId="{CEF0F46B-0DB6-4197-993D-44CFEEAAC561}" destId="{2EABEED9-DB8E-48B7-8B0E-306A770245BE}" srcOrd="0" destOrd="0" presId="urn:microsoft.com/office/officeart/2005/8/layout/radial1"/>
    <dgm:cxn modelId="{8BED8525-E166-8C46-8BE0-294605C7B963}" type="presOf" srcId="{26875123-80D3-41E8-91E0-1A5F4164F88A}" destId="{E46163C1-A597-47ED-8793-CE04C030ADD5}" srcOrd="0" destOrd="0" presId="urn:microsoft.com/office/officeart/2005/8/layout/radial1"/>
    <dgm:cxn modelId="{E527684B-1AF2-49F4-9249-D1898B2E91EE}" srcId="{0C847640-D9E7-479E-AE0B-5D70DD045320}" destId="{95F1F6BE-00B5-40E9-851D-76D6C7C7E800}" srcOrd="2" destOrd="0" parTransId="{CB640FD3-2C5C-4D68-BF53-13329D923EA7}" sibTransId="{4899AA3E-37B8-4DF3-96E3-6F0E08A2843C}"/>
    <dgm:cxn modelId="{D250AC70-46F7-EC48-A847-9A4B190583B1}" type="presOf" srcId="{6F82D05E-40F0-480D-AFDB-F9ED98500194}" destId="{386B0867-72D3-47D6-A12A-14C0D6D3F193}" srcOrd="0" destOrd="0" presId="urn:microsoft.com/office/officeart/2005/8/layout/radial1"/>
    <dgm:cxn modelId="{BD337E4E-7359-EC42-A8A0-E0886BB5B9E7}" type="presOf" srcId="{CB640FD3-2C5C-4D68-BF53-13329D923EA7}" destId="{7C3FDD32-594E-40D4-8C9D-5A298D1727CB}" srcOrd="0" destOrd="0" presId="urn:microsoft.com/office/officeart/2005/8/layout/radial1"/>
    <dgm:cxn modelId="{67E5331A-F537-B04B-952D-40A950F94982}" type="presOf" srcId="{95F1F6BE-00B5-40E9-851D-76D6C7C7E800}" destId="{368C889E-28AE-479D-B01D-DAFE4763CF34}" srcOrd="0" destOrd="0" presId="urn:microsoft.com/office/officeart/2005/8/layout/radial1"/>
    <dgm:cxn modelId="{BAD9BD9F-9F2C-42D7-BBC6-E0CB2691C71C}" srcId="{B1C1A96B-1A40-4E8B-9E3D-D03F854B843C}" destId="{0C847640-D9E7-479E-AE0B-5D70DD045320}" srcOrd="0" destOrd="0" parTransId="{A5E2FD59-8445-47B2-820F-70B726B8003D}" sibTransId="{DF8008EA-2E8A-408B-AA9A-B3138576A9B9}"/>
    <dgm:cxn modelId="{BD362160-9E6A-A04F-A094-194AC3FDCC06}" type="presOf" srcId="{0C847640-D9E7-479E-AE0B-5D70DD045320}" destId="{24274BE1-F8A4-4400-9778-7013BC0E0E5C}" srcOrd="0" destOrd="0" presId="urn:microsoft.com/office/officeart/2005/8/layout/radial1"/>
    <dgm:cxn modelId="{24992023-6A69-594B-8647-2D4CC24FE996}" type="presOf" srcId="{C484CEA1-8D55-442F-BB3A-C4B14AD1C5D1}" destId="{D4A95A0E-5BED-4C6B-A8EB-160EC3636051}" srcOrd="0" destOrd="0" presId="urn:microsoft.com/office/officeart/2005/8/layout/radial1"/>
    <dgm:cxn modelId="{8F8E0635-39C8-4DD2-8E4A-04E5EE18B594}" srcId="{0C847640-D9E7-479E-AE0B-5D70DD045320}" destId="{26875123-80D3-41E8-91E0-1A5F4164F88A}" srcOrd="1" destOrd="0" parTransId="{C484CEA1-8D55-442F-BB3A-C4B14AD1C5D1}" sibTransId="{69B23140-596B-4559-A20F-093840A49B07}"/>
    <dgm:cxn modelId="{C9168C1D-43D3-46D3-BD6E-C64FE7C5C411}" srcId="{0C847640-D9E7-479E-AE0B-5D70DD045320}" destId="{6F82D05E-40F0-480D-AFDB-F9ED98500194}" srcOrd="3" destOrd="0" parTransId="{D5AEB661-8416-4EF9-98AC-54A077929275}" sibTransId="{470F812F-37DF-4B7D-B56E-E9F2DEFB10DC}"/>
    <dgm:cxn modelId="{1B9C1173-1B1F-4F4F-B548-4D5E3AD656EF}" type="presOf" srcId="{C484CEA1-8D55-442F-BB3A-C4B14AD1C5D1}" destId="{AA74C6AA-17F1-43BA-9C1F-69205B22DB3C}" srcOrd="1" destOrd="0" presId="urn:microsoft.com/office/officeart/2005/8/layout/radial1"/>
    <dgm:cxn modelId="{464B0359-23CD-7742-9F7D-1EDB84AE5213}" type="presParOf" srcId="{058D245B-6436-4F82-BB53-EB48FE7AE6DD}" destId="{24274BE1-F8A4-4400-9778-7013BC0E0E5C}" srcOrd="0" destOrd="0" presId="urn:microsoft.com/office/officeart/2005/8/layout/radial1"/>
    <dgm:cxn modelId="{1B1688D7-ED43-1D48-9C64-CA61A15D4960}" type="presParOf" srcId="{058D245B-6436-4F82-BB53-EB48FE7AE6DD}" destId="{E60D1365-D1A0-489C-8684-741F2EF39A96}" srcOrd="1" destOrd="0" presId="urn:microsoft.com/office/officeart/2005/8/layout/radial1"/>
    <dgm:cxn modelId="{2ADBF2E4-75DB-AD47-9766-8E1CCB58D99E}" type="presParOf" srcId="{E60D1365-D1A0-489C-8684-741F2EF39A96}" destId="{CBC59605-9398-477F-B820-FC3B03FC6249}" srcOrd="0" destOrd="0" presId="urn:microsoft.com/office/officeart/2005/8/layout/radial1"/>
    <dgm:cxn modelId="{7A655CE7-DD94-9B40-AB41-F64E4CF2DA7D}" type="presParOf" srcId="{058D245B-6436-4F82-BB53-EB48FE7AE6DD}" destId="{2EABEED9-DB8E-48B7-8B0E-306A770245BE}" srcOrd="2" destOrd="0" presId="urn:microsoft.com/office/officeart/2005/8/layout/radial1"/>
    <dgm:cxn modelId="{5D6F59EF-2210-AC4D-9219-0D97B619E7AC}" type="presParOf" srcId="{058D245B-6436-4F82-BB53-EB48FE7AE6DD}" destId="{D4A95A0E-5BED-4C6B-A8EB-160EC3636051}" srcOrd="3" destOrd="0" presId="urn:microsoft.com/office/officeart/2005/8/layout/radial1"/>
    <dgm:cxn modelId="{873EA8B8-4295-1542-A620-226CD66E08F5}" type="presParOf" srcId="{D4A95A0E-5BED-4C6B-A8EB-160EC3636051}" destId="{AA74C6AA-17F1-43BA-9C1F-69205B22DB3C}" srcOrd="0" destOrd="0" presId="urn:microsoft.com/office/officeart/2005/8/layout/radial1"/>
    <dgm:cxn modelId="{2A6B652E-C98C-5C41-A6A3-1E90CE4FCA2A}" type="presParOf" srcId="{058D245B-6436-4F82-BB53-EB48FE7AE6DD}" destId="{E46163C1-A597-47ED-8793-CE04C030ADD5}" srcOrd="4" destOrd="0" presId="urn:microsoft.com/office/officeart/2005/8/layout/radial1"/>
    <dgm:cxn modelId="{24ACAAC8-CCE9-E44F-ACF2-B24B00904A66}" type="presParOf" srcId="{058D245B-6436-4F82-BB53-EB48FE7AE6DD}" destId="{7C3FDD32-594E-40D4-8C9D-5A298D1727CB}" srcOrd="5" destOrd="0" presId="urn:microsoft.com/office/officeart/2005/8/layout/radial1"/>
    <dgm:cxn modelId="{9AC796E1-CE29-1D4C-AD25-9D7DD6274364}" type="presParOf" srcId="{7C3FDD32-594E-40D4-8C9D-5A298D1727CB}" destId="{FF1AE803-125F-40ED-90AA-4933F7DC8214}" srcOrd="0" destOrd="0" presId="urn:microsoft.com/office/officeart/2005/8/layout/radial1"/>
    <dgm:cxn modelId="{DA885E14-600E-8049-AA22-822262C3EDFC}" type="presParOf" srcId="{058D245B-6436-4F82-BB53-EB48FE7AE6DD}" destId="{368C889E-28AE-479D-B01D-DAFE4763CF34}" srcOrd="6" destOrd="0" presId="urn:microsoft.com/office/officeart/2005/8/layout/radial1"/>
    <dgm:cxn modelId="{51E4CEA8-FD5A-2F4F-965A-F6F947FEE1A0}" type="presParOf" srcId="{058D245B-6436-4F82-BB53-EB48FE7AE6DD}" destId="{B55E0D76-9E95-42F2-8596-E01440B697A1}" srcOrd="7" destOrd="0" presId="urn:microsoft.com/office/officeart/2005/8/layout/radial1"/>
    <dgm:cxn modelId="{71F8FD6D-AB78-DA4D-B045-E72B5F260E25}" type="presParOf" srcId="{B55E0D76-9E95-42F2-8596-E01440B697A1}" destId="{6AC7CE3A-2956-4930-9996-0E179E74FD9E}" srcOrd="0" destOrd="0" presId="urn:microsoft.com/office/officeart/2005/8/layout/radial1"/>
    <dgm:cxn modelId="{303E4431-3021-CA41-9720-BFC11369A3F8}" type="presParOf" srcId="{058D245B-6436-4F82-BB53-EB48FE7AE6DD}" destId="{386B0867-72D3-47D6-A12A-14C0D6D3F193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274BE1-F8A4-4400-9778-7013BC0E0E5C}">
      <dsp:nvSpPr>
        <dsp:cNvPr id="0" name=""/>
        <dsp:cNvSpPr/>
      </dsp:nvSpPr>
      <dsp:spPr>
        <a:xfrm>
          <a:off x="2722076" y="1795878"/>
          <a:ext cx="1379363" cy="1379363"/>
        </a:xfrm>
        <a:prstGeom prst="ellipse">
          <a:avLst/>
        </a:prstGeom>
        <a:solidFill>
          <a:srgbClr val="781D7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b="1" kern="1200" dirty="0" smtClean="0">
              <a:solidFill>
                <a:schemeClr val="bg1"/>
              </a:solidFill>
            </a:rPr>
            <a:t>Ireland</a:t>
          </a:r>
          <a:endParaRPr lang="en-IE" sz="2500" b="1" kern="1200" dirty="0">
            <a:solidFill>
              <a:schemeClr val="bg1"/>
            </a:solidFill>
          </a:endParaRPr>
        </a:p>
      </dsp:txBody>
      <dsp:txXfrm>
        <a:off x="2722076" y="1795878"/>
        <a:ext cx="1379363" cy="1379363"/>
      </dsp:txXfrm>
    </dsp:sp>
    <dsp:sp modelId="{E60D1365-D1A0-489C-8684-741F2EF39A96}">
      <dsp:nvSpPr>
        <dsp:cNvPr id="0" name=""/>
        <dsp:cNvSpPr/>
      </dsp:nvSpPr>
      <dsp:spPr>
        <a:xfrm rot="16200000">
          <a:off x="3204688" y="1570615"/>
          <a:ext cx="41413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414139" y="18193"/>
              </a:lnTo>
            </a:path>
          </a:pathLst>
        </a:custGeom>
        <a:noFill/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6200000">
        <a:off x="3401404" y="1578455"/>
        <a:ext cx="20706" cy="20706"/>
      </dsp:txXfrm>
    </dsp:sp>
    <dsp:sp modelId="{2EABEED9-DB8E-48B7-8B0E-306A770245BE}">
      <dsp:nvSpPr>
        <dsp:cNvPr id="0" name=""/>
        <dsp:cNvSpPr/>
      </dsp:nvSpPr>
      <dsp:spPr>
        <a:xfrm>
          <a:off x="2722076" y="2376"/>
          <a:ext cx="1379363" cy="137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>
              <a:solidFill>
                <a:srgbClr val="781D7D"/>
              </a:solidFill>
            </a:rPr>
            <a:t>Northern Ireland</a:t>
          </a:r>
          <a:endParaRPr lang="en-IE" sz="1500" b="1" kern="1200" dirty="0">
            <a:solidFill>
              <a:srgbClr val="781D7D"/>
            </a:solidFill>
          </a:endParaRPr>
        </a:p>
      </dsp:txBody>
      <dsp:txXfrm>
        <a:off x="2722076" y="2376"/>
        <a:ext cx="1379363" cy="1379363"/>
      </dsp:txXfrm>
    </dsp:sp>
    <dsp:sp modelId="{D4A95A0E-5BED-4C6B-A8EB-160EC3636051}">
      <dsp:nvSpPr>
        <dsp:cNvPr id="0" name=""/>
        <dsp:cNvSpPr/>
      </dsp:nvSpPr>
      <dsp:spPr>
        <a:xfrm>
          <a:off x="4101439" y="2467366"/>
          <a:ext cx="41413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414139" y="18193"/>
              </a:lnTo>
            </a:path>
          </a:pathLst>
        </a:custGeom>
        <a:noFill/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4298155" y="2475206"/>
        <a:ext cx="20706" cy="20706"/>
      </dsp:txXfrm>
    </dsp:sp>
    <dsp:sp modelId="{E46163C1-A597-47ED-8793-CE04C030ADD5}">
      <dsp:nvSpPr>
        <dsp:cNvPr id="0" name=""/>
        <dsp:cNvSpPr/>
      </dsp:nvSpPr>
      <dsp:spPr>
        <a:xfrm>
          <a:off x="4515578" y="1795878"/>
          <a:ext cx="1379363" cy="137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>
              <a:solidFill>
                <a:srgbClr val="781D7D"/>
              </a:solidFill>
            </a:rPr>
            <a:t>Other EU Member States</a:t>
          </a:r>
          <a:endParaRPr lang="en-IE" sz="1500" b="1" kern="1200" dirty="0">
            <a:solidFill>
              <a:srgbClr val="781D7D"/>
            </a:solidFill>
          </a:endParaRPr>
        </a:p>
      </dsp:txBody>
      <dsp:txXfrm>
        <a:off x="4515578" y="1795878"/>
        <a:ext cx="1379363" cy="1379363"/>
      </dsp:txXfrm>
    </dsp:sp>
    <dsp:sp modelId="{7C3FDD32-594E-40D4-8C9D-5A298D1727CB}">
      <dsp:nvSpPr>
        <dsp:cNvPr id="0" name=""/>
        <dsp:cNvSpPr/>
      </dsp:nvSpPr>
      <dsp:spPr>
        <a:xfrm rot="5400000">
          <a:off x="3204688" y="3364117"/>
          <a:ext cx="41413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414139" y="18193"/>
              </a:lnTo>
            </a:path>
          </a:pathLst>
        </a:custGeom>
        <a:noFill/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5400000">
        <a:off x="3401404" y="3371957"/>
        <a:ext cx="20706" cy="20706"/>
      </dsp:txXfrm>
    </dsp:sp>
    <dsp:sp modelId="{368C889E-28AE-479D-B01D-DAFE4763CF34}">
      <dsp:nvSpPr>
        <dsp:cNvPr id="0" name=""/>
        <dsp:cNvSpPr/>
      </dsp:nvSpPr>
      <dsp:spPr>
        <a:xfrm>
          <a:off x="2722076" y="3589380"/>
          <a:ext cx="1379363" cy="137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>
              <a:solidFill>
                <a:srgbClr val="781D7D"/>
              </a:solidFill>
            </a:rPr>
            <a:t>EU Institutions</a:t>
          </a:r>
          <a:endParaRPr lang="en-IE" sz="1500" b="1" kern="1200" dirty="0">
            <a:solidFill>
              <a:srgbClr val="781D7D"/>
            </a:solidFill>
          </a:endParaRPr>
        </a:p>
      </dsp:txBody>
      <dsp:txXfrm>
        <a:off x="2722076" y="3589380"/>
        <a:ext cx="1379363" cy="1379363"/>
      </dsp:txXfrm>
    </dsp:sp>
    <dsp:sp modelId="{B55E0D76-9E95-42F2-8596-E01440B697A1}">
      <dsp:nvSpPr>
        <dsp:cNvPr id="0" name=""/>
        <dsp:cNvSpPr/>
      </dsp:nvSpPr>
      <dsp:spPr>
        <a:xfrm rot="10800000">
          <a:off x="2307937" y="2467366"/>
          <a:ext cx="41413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414139" y="18193"/>
              </a:lnTo>
            </a:path>
          </a:pathLst>
        </a:custGeom>
        <a:noFill/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0800000">
        <a:off x="2504653" y="2475206"/>
        <a:ext cx="20706" cy="20706"/>
      </dsp:txXfrm>
    </dsp:sp>
    <dsp:sp modelId="{386B0867-72D3-47D6-A12A-14C0D6D3F193}">
      <dsp:nvSpPr>
        <dsp:cNvPr id="0" name=""/>
        <dsp:cNvSpPr/>
      </dsp:nvSpPr>
      <dsp:spPr>
        <a:xfrm>
          <a:off x="928574" y="1795878"/>
          <a:ext cx="1379363" cy="1379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D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>
              <a:solidFill>
                <a:srgbClr val="781D7D"/>
              </a:solidFill>
            </a:rPr>
            <a:t>Britain</a:t>
          </a:r>
          <a:endParaRPr lang="en-IE" sz="1500" b="1" kern="1200" dirty="0">
            <a:solidFill>
              <a:srgbClr val="781D7D"/>
            </a:solidFill>
          </a:endParaRPr>
        </a:p>
      </dsp:txBody>
      <dsp:txXfrm>
        <a:off x="928574" y="1795878"/>
        <a:ext cx="1379363" cy="137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84D-1BAA-43E2-B8A9-4A9B79FBF0E5}" type="datetimeFigureOut">
              <a:rPr lang="en-IE" smtClean="0"/>
              <a:t>21/02/2017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C1AE8-3541-4764-AA51-F5DD9B9ACAB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70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68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71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-304800" y="-215900"/>
            <a:ext cx="9906000" cy="7302500"/>
          </a:xfrm>
          <a:prstGeom prst="rect">
            <a:avLst/>
          </a:prstGeom>
          <a:solidFill>
            <a:srgbClr val="781D7E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800" y="2070100"/>
            <a:ext cx="1587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0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20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8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22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-304800" y="-215900"/>
            <a:ext cx="9906000" cy="7302500"/>
          </a:xfrm>
          <a:prstGeom prst="rect">
            <a:avLst/>
          </a:prstGeom>
          <a:solidFill>
            <a:srgbClr val="781D7E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800" y="2070100"/>
            <a:ext cx="1587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03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2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2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71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C71D-3A20-A541-A367-5A3E2B08A4B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6586-AA52-5042-A9B8-2B8FF3D5B3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0200" y="6238875"/>
            <a:ext cx="2324100" cy="48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019842"/>
            <a:ext cx="9144000" cy="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60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781D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81D7E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81D7E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81D7E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81D7E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81D7E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09900" y="2114550"/>
            <a:ext cx="6619875" cy="25939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GB" sz="8800" dirty="0" smtClean="0">
                <a:solidFill>
                  <a:schemeClr val="bg1"/>
                </a:solidFill>
                <a:latin typeface="Arial"/>
                <a:cs typeface="Arial"/>
              </a:rPr>
              <a:t>Preparing</a:t>
            </a:r>
          </a:p>
          <a:p>
            <a:pPr algn="l">
              <a:lnSpc>
                <a:spcPct val="60000"/>
              </a:lnSpc>
            </a:pPr>
            <a:r>
              <a:rPr lang="en-GB" sz="9600" b="1" dirty="0" smtClean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GB" sz="9600" b="1" dirty="0" err="1" smtClean="0">
                <a:solidFill>
                  <a:schemeClr val="bg1"/>
                </a:solidFill>
                <a:latin typeface="Arial"/>
                <a:cs typeface="Arial"/>
              </a:rPr>
              <a:t>Brexit</a:t>
            </a:r>
            <a:r>
              <a:rPr lang="en-GB" sz="9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98800" y="4546600"/>
            <a:ext cx="46101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17 February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Engagement: Northern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Unique circumstances and challenges</a:t>
            </a:r>
          </a:p>
          <a:p>
            <a:r>
              <a:rPr lang="en-IE" dirty="0" smtClean="0"/>
              <a:t>North South Ministerial Council</a:t>
            </a:r>
          </a:p>
          <a:p>
            <a:r>
              <a:rPr lang="en-IE" dirty="0" smtClean="0"/>
              <a:t>Analysis of cross-border issues and challenges</a:t>
            </a:r>
          </a:p>
          <a:p>
            <a:r>
              <a:rPr lang="en-IE" dirty="0" smtClean="0"/>
              <a:t>Agreed principles</a:t>
            </a:r>
          </a:p>
          <a:p>
            <a:r>
              <a:rPr lang="en-IE" dirty="0" smtClean="0"/>
              <a:t>Engagement with all main political parties</a:t>
            </a:r>
          </a:p>
          <a:p>
            <a:r>
              <a:rPr lang="en-IE" dirty="0" smtClean="0"/>
              <a:t>“All-island” aspect of consultation</a:t>
            </a:r>
          </a:p>
          <a:p>
            <a:r>
              <a:rPr lang="en-IE" dirty="0" smtClean="0"/>
              <a:t>Current political situation …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Engagement: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Taoiseach – Prime Minister meetings</a:t>
            </a:r>
          </a:p>
          <a:p>
            <a:r>
              <a:rPr lang="en-IE" dirty="0" smtClean="0"/>
              <a:t>Ministerial Meetings</a:t>
            </a:r>
          </a:p>
          <a:p>
            <a:r>
              <a:rPr lang="en-IE" dirty="0" smtClean="0"/>
              <a:t>British Irish Council</a:t>
            </a:r>
          </a:p>
          <a:p>
            <a:r>
              <a:rPr lang="en-IE" dirty="0" smtClean="0"/>
              <a:t>Existing structures for senior officials</a:t>
            </a:r>
          </a:p>
          <a:p>
            <a:r>
              <a:rPr lang="en-IE" dirty="0" smtClean="0"/>
              <a:t>Close engagement on all key issues</a:t>
            </a:r>
          </a:p>
          <a:p>
            <a:r>
              <a:rPr lang="en-IE" dirty="0" smtClean="0"/>
              <a:t>Respect “no negotiation” principle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Engagement: Other EU Member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Meeting Prime Ministers – Summits, </a:t>
            </a:r>
            <a:r>
              <a:rPr lang="en-IE" dirty="0" err="1" smtClean="0"/>
              <a:t>bilaterals</a:t>
            </a:r>
            <a:endParaRPr lang="en-IE" dirty="0" smtClean="0"/>
          </a:p>
          <a:p>
            <a:r>
              <a:rPr lang="en-IE" dirty="0" smtClean="0"/>
              <a:t>Ministers for Foreign Affairs and EU Affairs</a:t>
            </a:r>
          </a:p>
          <a:p>
            <a:r>
              <a:rPr lang="en-IE" dirty="0" smtClean="0"/>
              <a:t>Other Ministers (including Council meetings)</a:t>
            </a:r>
          </a:p>
          <a:p>
            <a:r>
              <a:rPr lang="en-IE" dirty="0" smtClean="0"/>
              <a:t>Irish Embassies fully mobilised</a:t>
            </a:r>
          </a:p>
          <a:p>
            <a:r>
              <a:rPr lang="en-IE" dirty="0" smtClean="0"/>
              <a:t>Briefings for EU embassies in Dublin</a:t>
            </a:r>
          </a:p>
          <a:p>
            <a:r>
              <a:rPr lang="en-IE" dirty="0" smtClean="0"/>
              <a:t>Senior officials meeting in key capitals </a:t>
            </a:r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Engagement: EU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Presidents (Council, Commission, Parliament)</a:t>
            </a:r>
          </a:p>
          <a:p>
            <a:r>
              <a:rPr lang="en-IE" dirty="0" smtClean="0"/>
              <a:t>Michel </a:t>
            </a:r>
            <a:r>
              <a:rPr lang="en-IE" dirty="0" err="1" smtClean="0"/>
              <a:t>Barnier</a:t>
            </a:r>
            <a:r>
              <a:rPr lang="en-IE" dirty="0" smtClean="0"/>
              <a:t>, head of </a:t>
            </a:r>
            <a:r>
              <a:rPr lang="en-IE" dirty="0" err="1" smtClean="0"/>
              <a:t>Brexit</a:t>
            </a:r>
            <a:r>
              <a:rPr lang="en-IE" dirty="0" smtClean="0"/>
              <a:t> Task Force</a:t>
            </a:r>
          </a:p>
          <a:p>
            <a:r>
              <a:rPr lang="en-IE" dirty="0" smtClean="0"/>
              <a:t>Other Commissioners</a:t>
            </a:r>
          </a:p>
          <a:p>
            <a:r>
              <a:rPr lang="en-IE" dirty="0" smtClean="0"/>
              <a:t>European Parliament</a:t>
            </a:r>
          </a:p>
          <a:p>
            <a:r>
              <a:rPr lang="en-IE" dirty="0" smtClean="0"/>
              <a:t>Detailed technical meetings with Task Force</a:t>
            </a:r>
          </a:p>
          <a:p>
            <a:r>
              <a:rPr lang="en-IE" dirty="0" smtClean="0"/>
              <a:t>Participation in Task Force Technical Seminars</a:t>
            </a:r>
          </a:p>
          <a:p>
            <a:r>
              <a:rPr lang="en-IE" dirty="0" smtClean="0"/>
              <a:t>Active in all structures and working groups </a:t>
            </a:r>
          </a:p>
          <a:p>
            <a:r>
              <a:rPr lang="en-IE" dirty="0" smtClean="0"/>
              <a:t>Influence guidelines and mandate for </a:t>
            </a:r>
            <a:r>
              <a:rPr lang="en-IE" dirty="0" err="1" smtClean="0"/>
              <a:t>Barnier</a:t>
            </a:r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Challenging when still so much uncertainty</a:t>
            </a:r>
          </a:p>
          <a:p>
            <a:r>
              <a:rPr lang="en-IE" dirty="0" smtClean="0"/>
              <a:t>Regular email bulletin – </a:t>
            </a:r>
            <a:r>
              <a:rPr lang="en-IE" dirty="0" err="1" smtClean="0"/>
              <a:t>Brexit</a:t>
            </a:r>
            <a:r>
              <a:rPr lang="en-IE" dirty="0" smtClean="0"/>
              <a:t> Update</a:t>
            </a:r>
          </a:p>
          <a:p>
            <a:r>
              <a:rPr lang="en-IE" dirty="0" smtClean="0"/>
              <a:t>Website – FAQs, public reports, key statements in one location</a:t>
            </a:r>
          </a:p>
          <a:p>
            <a:r>
              <a:rPr lang="en-IE" dirty="0" smtClean="0"/>
              <a:t>Media – interviews, briefings, articles</a:t>
            </a:r>
          </a:p>
          <a:p>
            <a:r>
              <a:rPr lang="en-IE" dirty="0" smtClean="0"/>
              <a:t>Major speeches, events</a:t>
            </a:r>
          </a:p>
          <a:p>
            <a:r>
              <a:rPr lang="en-IE" dirty="0" smtClean="0"/>
              <a:t>Social media - @</a:t>
            </a:r>
            <a:r>
              <a:rPr lang="en-IE" dirty="0" err="1" smtClean="0"/>
              <a:t>merrionstreet</a:t>
            </a:r>
            <a:r>
              <a:rPr lang="en-IE" dirty="0" smtClean="0"/>
              <a:t> &amp; @</a:t>
            </a:r>
            <a:r>
              <a:rPr lang="en-IE" dirty="0" err="1" smtClean="0"/>
              <a:t>dfatirl</a:t>
            </a:r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Economy and Trade</a:t>
            </a:r>
          </a:p>
          <a:p>
            <a:r>
              <a:rPr lang="en-IE" dirty="0" smtClean="0"/>
              <a:t>Northern Ireland – GFA, border</a:t>
            </a:r>
          </a:p>
          <a:p>
            <a:r>
              <a:rPr lang="en-IE" dirty="0" smtClean="0"/>
              <a:t>Common Travel Area</a:t>
            </a:r>
          </a:p>
          <a:p>
            <a:r>
              <a:rPr lang="en-IE" dirty="0" smtClean="0"/>
              <a:t>Future of Europe</a:t>
            </a:r>
          </a:p>
          <a:p>
            <a:endParaRPr lang="en-IE" dirty="0" smtClean="0"/>
          </a:p>
          <a:p>
            <a:r>
              <a:rPr lang="en-IE" dirty="0" smtClean="0"/>
              <a:t>Protect key economic sectors</a:t>
            </a:r>
          </a:p>
          <a:p>
            <a:r>
              <a:rPr lang="en-IE" dirty="0" smtClean="0"/>
              <a:t>Pursue all economic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111501" y="3352800"/>
            <a:ext cx="6308270" cy="195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GB" b="1" dirty="0" smtClean="0">
                <a:solidFill>
                  <a:schemeClr val="bg1"/>
                </a:solidFill>
                <a:latin typeface="Arial"/>
                <a:cs typeface="Arial"/>
              </a:rPr>
              <a:t>www.merrionstreet.ie/brexit</a:t>
            </a:r>
          </a:p>
        </p:txBody>
      </p:sp>
    </p:spTree>
    <p:extLst>
      <p:ext uri="{BB962C8B-B14F-4D97-AF65-F5344CB8AC3E}">
        <p14:creationId xmlns:p14="http://schemas.microsoft.com/office/powerpoint/2010/main" xmlns="" val="21323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Establishing national priorities</a:t>
            </a:r>
          </a:p>
          <a:p>
            <a:r>
              <a:rPr lang="en-IE" dirty="0" smtClean="0"/>
              <a:t>Consulting those affected</a:t>
            </a:r>
          </a:p>
          <a:p>
            <a:r>
              <a:rPr lang="en-IE" dirty="0" smtClean="0"/>
              <a:t>Putting Ireland’s case to EU partners</a:t>
            </a:r>
          </a:p>
          <a:p>
            <a:r>
              <a:rPr lang="en-IE" dirty="0" smtClean="0"/>
              <a:t>Pursuing opportunities where they arise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50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5286" cy="4525963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/>
              <a:t>Negotiations don’t start before Article 50 triggered</a:t>
            </a:r>
          </a:p>
          <a:p>
            <a:r>
              <a:rPr lang="en-IE" dirty="0" smtClean="0"/>
              <a:t>UK notifies European Council</a:t>
            </a:r>
          </a:p>
          <a:p>
            <a:r>
              <a:rPr lang="en-IE" dirty="0" smtClean="0"/>
              <a:t>2 year negotiation period can be extend unanimously.</a:t>
            </a:r>
          </a:p>
          <a:p>
            <a:r>
              <a:rPr lang="en-IE" dirty="0" smtClean="0"/>
              <a:t>Exit effective from agreed date - if no agreed date, two years after notification.</a:t>
            </a:r>
          </a:p>
          <a:p>
            <a:r>
              <a:rPr lang="en-IE" dirty="0" smtClean="0"/>
              <a:t>EU Priorities for exit negotiations set out – UK outstanding liabilities; rights of EU citizens; EU agencies UK; Northern Ireland and Gibraltar</a:t>
            </a:r>
          </a:p>
          <a:p>
            <a:r>
              <a:rPr lang="en-IE" dirty="0" smtClean="0"/>
              <a:t>Exit to take account of framework for future relationship </a:t>
            </a:r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50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5286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European Council: mandate, political oversight, final decision (</a:t>
            </a:r>
            <a:r>
              <a:rPr lang="en-IE" smtClean="0"/>
              <a:t>QMV)</a:t>
            </a:r>
            <a:endParaRPr lang="en-IE" dirty="0" smtClean="0"/>
          </a:p>
          <a:p>
            <a:r>
              <a:rPr lang="en-IE" dirty="0" smtClean="0"/>
              <a:t>Commission: leads negotiations for EU</a:t>
            </a:r>
          </a:p>
          <a:p>
            <a:r>
              <a:rPr lang="en-IE" dirty="0" smtClean="0"/>
              <a:t>European Parliament: consent required</a:t>
            </a:r>
            <a:endParaRPr lang="en-US" dirty="0" smtClean="0"/>
          </a:p>
          <a:p>
            <a:r>
              <a:rPr lang="en-IE" dirty="0" smtClean="0"/>
              <a:t>Ireland: Always at the table (European Council, GAC, COREPER, Working Group, engaged with Task Force, MEPs…..)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657"/>
            <a:ext cx="8229600" cy="1049627"/>
          </a:xfrm>
        </p:spPr>
        <p:txBody>
          <a:bodyPr/>
          <a:lstStyle/>
          <a:p>
            <a:r>
              <a:rPr lang="en-US" dirty="0" smtClean="0"/>
              <a:t>Taking Action</a:t>
            </a:r>
            <a:endParaRPr lang="en-US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2959100" y="3356883"/>
            <a:ext cx="2927214" cy="383918"/>
          </a:xfrm>
          <a:prstGeom prst="rect">
            <a:avLst/>
          </a:prstGeom>
          <a:solidFill>
            <a:srgbClr val="781D7E"/>
          </a:solidFill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Analysis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2959100" y="3887534"/>
            <a:ext cx="2927214" cy="383918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Consultation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959100" y="4416260"/>
            <a:ext cx="2927214" cy="383918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Engagement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959100" y="2808661"/>
            <a:ext cx="2927214" cy="383918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Appropriate Structures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959100" y="4952576"/>
            <a:ext cx="2927214" cy="383918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Communications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17500" y="1333094"/>
            <a:ext cx="2404180" cy="383918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Contingency planning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515101" y="3739342"/>
            <a:ext cx="2108200" cy="691205"/>
          </a:xfrm>
          <a:prstGeom prst="rect">
            <a:avLst/>
          </a:prstGeom>
          <a:solidFill>
            <a:srgbClr val="781D7E"/>
          </a:solidFill>
          <a:ln w="25400">
            <a:solidFill>
              <a:srgbClr val="781D7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Ready for Article 50 negotiations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38200" y="1946750"/>
            <a:ext cx="2404180" cy="36164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781D7D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rgbClr val="781D7D"/>
                </a:solidFill>
              </a:rPr>
              <a:t>23 June vote 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7500" y="2308394"/>
            <a:ext cx="0" cy="2873815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87500" y="3018886"/>
            <a:ext cx="1371600" cy="0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607999" y="3567108"/>
            <a:ext cx="1351101" cy="13139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607999" y="4097759"/>
            <a:ext cx="1351101" cy="15888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607999" y="4626485"/>
            <a:ext cx="1351101" cy="21559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607999" y="5162801"/>
            <a:ext cx="1351101" cy="9423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3"/>
            <a:endCxn id="46" idx="1"/>
          </p:cNvCxnSpPr>
          <p:nvPr/>
        </p:nvCxnSpPr>
        <p:spPr>
          <a:xfrm>
            <a:off x="5886314" y="3000620"/>
            <a:ext cx="628787" cy="1084325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2" idx="3"/>
            <a:endCxn id="46" idx="1"/>
          </p:cNvCxnSpPr>
          <p:nvPr/>
        </p:nvCxnSpPr>
        <p:spPr>
          <a:xfrm>
            <a:off x="5886314" y="3548842"/>
            <a:ext cx="628787" cy="536103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3" idx="3"/>
            <a:endCxn id="46" idx="1"/>
          </p:cNvCxnSpPr>
          <p:nvPr/>
        </p:nvCxnSpPr>
        <p:spPr>
          <a:xfrm>
            <a:off x="5886314" y="4079493"/>
            <a:ext cx="628787" cy="5452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64" idx="3"/>
            <a:endCxn id="46" idx="1"/>
          </p:cNvCxnSpPr>
          <p:nvPr/>
        </p:nvCxnSpPr>
        <p:spPr>
          <a:xfrm flipV="1">
            <a:off x="5886314" y="4084945"/>
            <a:ext cx="628787" cy="523274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37" idx="3"/>
            <a:endCxn id="46" idx="1"/>
          </p:cNvCxnSpPr>
          <p:nvPr/>
        </p:nvCxnSpPr>
        <p:spPr>
          <a:xfrm flipV="1">
            <a:off x="5886314" y="4084945"/>
            <a:ext cx="628787" cy="1059590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75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657"/>
            <a:ext cx="8229600" cy="1049627"/>
          </a:xfrm>
        </p:spPr>
        <p:txBody>
          <a:bodyPr/>
          <a:lstStyle/>
          <a:p>
            <a:r>
              <a:rPr lang="en-US" dirty="0" smtClean="0"/>
              <a:t> Structures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2731" y="2261671"/>
            <a:ext cx="6691026" cy="35220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781D7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781D7D"/>
                </a:solidFill>
              </a:rPr>
              <a:t>Cabinet </a:t>
            </a:r>
            <a:r>
              <a:rPr lang="en-US" sz="2000" b="1" dirty="0">
                <a:solidFill>
                  <a:srgbClr val="781D7D"/>
                </a:solidFill>
              </a:rPr>
              <a:t>Committee on </a:t>
            </a:r>
            <a:r>
              <a:rPr lang="en-US" sz="2000" b="1" dirty="0" err="1" smtClean="0">
                <a:solidFill>
                  <a:srgbClr val="781D7D"/>
                </a:solidFill>
              </a:rPr>
              <a:t>Brexit</a:t>
            </a:r>
            <a:endParaRPr lang="en-US" sz="2000" b="1" dirty="0">
              <a:solidFill>
                <a:srgbClr val="781D7D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72731" y="3140987"/>
            <a:ext cx="6691026" cy="4557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781D7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781D7D"/>
                </a:solidFill>
              </a:rPr>
              <a:t>Inter </a:t>
            </a:r>
            <a:r>
              <a:rPr lang="en-US" sz="2000" b="1" dirty="0">
                <a:solidFill>
                  <a:srgbClr val="781D7D"/>
                </a:solidFill>
              </a:rPr>
              <a:t>Departmental Group </a:t>
            </a:r>
            <a:r>
              <a:rPr lang="en-US" sz="2000" b="1" dirty="0" smtClean="0">
                <a:solidFill>
                  <a:srgbClr val="781D7D"/>
                </a:solidFill>
              </a:rPr>
              <a:t>of Senior Officials</a:t>
            </a:r>
            <a:endParaRPr lang="en-US" sz="2000" b="1" dirty="0">
              <a:solidFill>
                <a:srgbClr val="781D7D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27240" y="4858891"/>
            <a:ext cx="7971866" cy="1056761"/>
            <a:chOff x="674231" y="4183224"/>
            <a:chExt cx="7971866" cy="105676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74231" y="4183224"/>
              <a:ext cx="1242392" cy="1056761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781D7D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endParaRPr lang="en-US" sz="1200" b="1" dirty="0" smtClean="0"/>
            </a:p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600" b="1" dirty="0" smtClean="0">
                  <a:solidFill>
                    <a:srgbClr val="781D7D"/>
                  </a:solidFill>
                </a:rPr>
                <a:t>Each Department</a:t>
              </a:r>
              <a:endParaRPr lang="en-GB" sz="1600" b="1" dirty="0">
                <a:solidFill>
                  <a:srgbClr val="781D7D"/>
                </a:solidFill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2341138" y="4183224"/>
              <a:ext cx="1242392" cy="1056761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781D7D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600" b="1" dirty="0" smtClean="0">
                  <a:solidFill>
                    <a:srgbClr val="781D7D"/>
                  </a:solidFill>
                </a:rPr>
                <a:t>D</a:t>
              </a:r>
              <a:r>
                <a:rPr lang="en-US" sz="1600" b="1" dirty="0">
                  <a:solidFill>
                    <a:srgbClr val="781D7D"/>
                  </a:solidFill>
                </a:rPr>
                <a:t>/Taoiseach &amp; D/Foreign Affairs core team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048214" y="4183224"/>
              <a:ext cx="1242392" cy="1056761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781D7D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600" b="1" dirty="0">
                  <a:solidFill>
                    <a:srgbClr val="781D7D"/>
                  </a:solidFill>
                </a:rPr>
                <a:t>Thematic Working Groups 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5696856" y="4183224"/>
              <a:ext cx="1242392" cy="1056761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781D7D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600" b="1" dirty="0">
                  <a:solidFill>
                    <a:srgbClr val="781D7D"/>
                  </a:solidFill>
                </a:rPr>
                <a:t>State Agencies </a:t>
              </a: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7403705" y="4183224"/>
              <a:ext cx="1242392" cy="1056761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781D7D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81D7E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1600" b="1" dirty="0">
                  <a:solidFill>
                    <a:srgbClr val="781D7D"/>
                  </a:solidFill>
                </a:rPr>
                <a:t>Embassy Network 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372731" y="1404256"/>
            <a:ext cx="6691026" cy="391886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781D7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781D7D"/>
                </a:solidFill>
              </a:rPr>
              <a:t>Government</a:t>
            </a:r>
            <a:endParaRPr lang="en-US" sz="2000" b="1" dirty="0">
              <a:solidFill>
                <a:srgbClr val="781D7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519220" y="1796142"/>
            <a:ext cx="351666" cy="243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519220" y="2039909"/>
            <a:ext cx="351666" cy="243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519220" y="2639277"/>
            <a:ext cx="351666" cy="2437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519220" y="2883044"/>
            <a:ext cx="351666" cy="243767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360031" y="4126761"/>
            <a:ext cx="0" cy="732130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60031" y="4126761"/>
            <a:ext cx="6716320" cy="0"/>
          </a:xfrm>
          <a:prstGeom prst="straightConnector1">
            <a:avLst/>
          </a:prstGeom>
          <a:ln>
            <a:solidFill>
              <a:srgbClr val="781D7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551406" y="3609412"/>
            <a:ext cx="351666" cy="2437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551406" y="3853179"/>
            <a:ext cx="351666" cy="243767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3036431" y="4126761"/>
            <a:ext cx="0" cy="732130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23551" y="4126761"/>
            <a:ext cx="0" cy="732130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74551" y="4126761"/>
            <a:ext cx="0" cy="732130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76351" y="4126761"/>
            <a:ext cx="0" cy="732130"/>
          </a:xfrm>
          <a:prstGeom prst="line">
            <a:avLst/>
          </a:prstGeom>
          <a:ln>
            <a:solidFill>
              <a:srgbClr val="781D7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1360031" y="1404257"/>
            <a:ext cx="6703726" cy="3918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360031" y="2283675"/>
            <a:ext cx="6703726" cy="3302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360031" y="3126812"/>
            <a:ext cx="6703726" cy="469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727240" y="4858890"/>
            <a:ext cx="1242392" cy="1056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394148" y="4858890"/>
            <a:ext cx="1242392" cy="1056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113415" y="4858890"/>
            <a:ext cx="1220272" cy="1056761"/>
          </a:xfrm>
          <a:prstGeom prst="rect">
            <a:avLst/>
          </a:prstGeom>
          <a:solidFill>
            <a:srgbClr val="FFFFFF">
              <a:alpha val="18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749865" y="4858890"/>
            <a:ext cx="1242392" cy="1056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7456714" y="4858890"/>
            <a:ext cx="1242392" cy="1056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81D7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xmlns="" val="1784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Contingency Framework before referendum</a:t>
            </a:r>
          </a:p>
          <a:p>
            <a:r>
              <a:rPr lang="en-IE" dirty="0" smtClean="0"/>
              <a:t>‘Deeper dive’ into all key areas and sectors</a:t>
            </a:r>
          </a:p>
          <a:p>
            <a:r>
              <a:rPr lang="en-IE" dirty="0" smtClean="0"/>
              <a:t>Confirmation of headline priorities </a:t>
            </a:r>
          </a:p>
          <a:p>
            <a:r>
              <a:rPr lang="en-IE" dirty="0" smtClean="0"/>
              <a:t>Economy, Northern Ireland, Common Travel Area, Future of EU</a:t>
            </a:r>
          </a:p>
          <a:p>
            <a:r>
              <a:rPr lang="en-IE" dirty="0" smtClean="0"/>
              <a:t>Detailed research (internal and external)</a:t>
            </a:r>
          </a:p>
          <a:p>
            <a:r>
              <a:rPr lang="en-IE" dirty="0" smtClean="0"/>
              <a:t>Risks, challenges and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Each Department and Agency consulting – existing and new mechanisms </a:t>
            </a:r>
          </a:p>
          <a:p>
            <a:r>
              <a:rPr lang="en-IE" dirty="0" smtClean="0"/>
              <a:t>All-Island Civic Dialogue:</a:t>
            </a:r>
          </a:p>
          <a:p>
            <a:pPr lvl="1"/>
            <a:r>
              <a:rPr lang="en-IE" dirty="0" smtClean="0"/>
              <a:t>Plenary meetings</a:t>
            </a:r>
          </a:p>
          <a:p>
            <a:pPr lvl="1"/>
            <a:r>
              <a:rPr lang="en-IE" dirty="0" err="1" smtClean="0"/>
              <a:t>Sectoral</a:t>
            </a:r>
            <a:r>
              <a:rPr lang="en-IE" dirty="0" smtClean="0"/>
              <a:t> meetings</a:t>
            </a:r>
          </a:p>
          <a:p>
            <a:r>
              <a:rPr lang="en-IE" dirty="0" smtClean="0"/>
              <a:t>Key findings inform negotiation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70314" y="1146742"/>
            <a:ext cx="5344886" cy="5344886"/>
          </a:xfrm>
          <a:prstGeom prst="ellipse">
            <a:avLst/>
          </a:prstGeom>
          <a:solidFill>
            <a:srgbClr val="781D7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Engagement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795896506"/>
              </p:ext>
            </p:extLst>
          </p:nvPr>
        </p:nvGraphicFramePr>
        <p:xfrm>
          <a:off x="1218299" y="1361695"/>
          <a:ext cx="6823516" cy="497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1049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501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Overall Approach</vt:lpstr>
      <vt:lpstr>Article 50 process</vt:lpstr>
      <vt:lpstr>Article 50 process</vt:lpstr>
      <vt:lpstr>Taking Action</vt:lpstr>
      <vt:lpstr> Structures</vt:lpstr>
      <vt:lpstr>Analysis</vt:lpstr>
      <vt:lpstr>Consultation</vt:lpstr>
      <vt:lpstr>Engagement</vt:lpstr>
      <vt:lpstr>Engagement: Northern Ireland</vt:lpstr>
      <vt:lpstr>Engagement: Britain</vt:lpstr>
      <vt:lpstr>Engagement: Other EU Member States</vt:lpstr>
      <vt:lpstr>Engagement: EU Institutions</vt:lpstr>
      <vt:lpstr>Communications</vt:lpstr>
      <vt:lpstr>Key Priorities</vt:lpstr>
      <vt:lpstr>Slide 16</vt:lpstr>
    </vt:vector>
  </TitlesOfParts>
  <Company>Zinc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Emmett</dc:creator>
  <cp:lastModifiedBy>Andrea Pappin</cp:lastModifiedBy>
  <cp:revision>36</cp:revision>
  <dcterms:created xsi:type="dcterms:W3CDTF">2017-02-14T14:45:53Z</dcterms:created>
  <dcterms:modified xsi:type="dcterms:W3CDTF">2017-02-21T10:25:12Z</dcterms:modified>
</cp:coreProperties>
</file>